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14F80-E4AC-4813-8ECD-B6DCAC6BA111}" type="datetimeFigureOut">
              <a:rPr lang="ru-RU" smtClean="0"/>
              <a:pPr/>
              <a:t>23.03.2015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68925-3361-4DB2-AC1C-897A90D5BB3D}" type="slidenum">
              <a:rPr lang="ru-RU" smtClean="0"/>
              <a:pPr/>
              <a:t>‹#›</a:t>
            </a:fld>
            <a:endParaRPr lang="ru-RU"/>
          </a:p>
        </p:txBody>
      </p:sp>
    </p:spTree>
    <p:extLst>
      <p:ext uri="{BB962C8B-B14F-4D97-AF65-F5344CB8AC3E}">
        <p14:creationId xmlns:p14="http://schemas.microsoft.com/office/powerpoint/2010/main" val="110976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обследовании детей , поступающих в дошкольное учреждение, наблюдается различное речевое развитие. Условно их можно разделить</a:t>
            </a:r>
            <a:r>
              <a:rPr lang="ru-RU" baseline="0" dirty="0" smtClean="0"/>
              <a:t> на 3 группы:1 Дети, у которых речь совсем отсутствует.</a:t>
            </a:r>
          </a:p>
          <a:p>
            <a:r>
              <a:rPr lang="ru-RU" dirty="0" smtClean="0"/>
              <a:t>2Дети, которые говорят отдельными словами.</a:t>
            </a:r>
          </a:p>
          <a:p>
            <a:r>
              <a:rPr lang="ru-RU" dirty="0" smtClean="0"/>
              <a:t>3 Дети, которые говорят фразами, но их речь невнятная</a:t>
            </a:r>
            <a:endParaRPr lang="ru-RU" dirty="0"/>
          </a:p>
        </p:txBody>
      </p:sp>
      <p:sp>
        <p:nvSpPr>
          <p:cNvPr id="4" name="Номер слайда 3"/>
          <p:cNvSpPr>
            <a:spLocks noGrp="1"/>
          </p:cNvSpPr>
          <p:nvPr>
            <p:ph type="sldNum" sz="quarter" idx="10"/>
          </p:nvPr>
        </p:nvSpPr>
        <p:spPr/>
        <p:txBody>
          <a:bodyPr/>
          <a:lstStyle/>
          <a:p>
            <a:fld id="{33A68925-3361-4DB2-AC1C-897A90D5BB3D}" type="slidenum">
              <a:rPr lang="ru-RU" smtClean="0"/>
              <a:pPr/>
              <a:t>1</a:t>
            </a:fld>
            <a:endParaRPr lang="ru-RU"/>
          </a:p>
        </p:txBody>
      </p:sp>
    </p:spTree>
    <p:extLst>
      <p:ext uri="{BB962C8B-B14F-4D97-AF65-F5344CB8AC3E}">
        <p14:creationId xmlns:p14="http://schemas.microsoft.com/office/powerpoint/2010/main" val="28351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F76D3A4-4BE9-4AB2-91DD-C68753A1075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76D3A4-4BE9-4AB2-91DD-C68753A1075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76D3A4-4BE9-4AB2-91DD-C68753A1075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F76D3A4-4BE9-4AB2-91DD-C68753A1075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F76D3A4-4BE9-4AB2-91DD-C68753A1075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F76D3A4-4BE9-4AB2-91DD-C68753A1075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F76D3A4-4BE9-4AB2-91DD-C68753A1075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76D3A4-4BE9-4AB2-91DD-C68753A1075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76D3A4-4BE9-4AB2-91DD-C68753A1075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76D3A4-4BE9-4AB2-91DD-C68753A1075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E69E179-44E1-46D1-BC58-46D5FF253DC3}" type="datetimeFigureOut">
              <a:rPr lang="ru-RU" smtClean="0"/>
              <a:pPr/>
              <a:t>23.03.2015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F76D3A4-4BE9-4AB2-91DD-C68753A1075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69E179-44E1-46D1-BC58-46D5FF253DC3}" type="datetimeFigureOut">
              <a:rPr lang="ru-RU" smtClean="0"/>
              <a:pPr/>
              <a:t>23.03.2015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F76D3A4-4BE9-4AB2-91DD-C68753A1075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052736"/>
            <a:ext cx="6768752" cy="4176464"/>
          </a:xfrm>
        </p:spPr>
        <p:txBody>
          <a:bodyPr>
            <a:normAutofit fontScale="90000"/>
          </a:bodyPr>
          <a:lstStyle/>
          <a:p>
            <a:pPr algn="ctr"/>
            <a:r>
              <a:rPr lang="ru-RU" sz="3100" b="1" dirty="0" smtClean="0">
                <a:solidFill>
                  <a:srgbClr val="7030A0"/>
                </a:solidFill>
              </a:rPr>
              <a:t>Игры на развитие речи</a:t>
            </a:r>
            <a:r>
              <a:rPr lang="ru-RU" sz="3100" dirty="0" smtClean="0">
                <a:solidFill>
                  <a:srgbClr val="7030A0"/>
                </a:solidFill>
              </a:rPr>
              <a:t/>
            </a:r>
            <a:br>
              <a:rPr lang="ru-RU" sz="3100" dirty="0" smtClean="0">
                <a:solidFill>
                  <a:srgbClr val="7030A0"/>
                </a:solidFill>
              </a:rPr>
            </a:br>
            <a:r>
              <a:rPr lang="ru-RU" sz="3100" dirty="0" smtClean="0">
                <a:solidFill>
                  <a:srgbClr val="7030A0"/>
                </a:solidFill>
              </a:rPr>
              <a:t>детей 2-3 лет.</a:t>
            </a:r>
            <a:br>
              <a:rPr lang="ru-RU" sz="3100" dirty="0" smtClean="0">
                <a:solidFill>
                  <a:srgbClr val="7030A0"/>
                </a:solidFill>
              </a:rPr>
            </a:br>
            <a:r>
              <a:rPr lang="ru-RU" sz="3100" dirty="0" smtClean="0">
                <a:solidFill>
                  <a:srgbClr val="7030A0"/>
                </a:solidFill>
              </a:rPr>
              <a:t/>
            </a:r>
            <a:br>
              <a:rPr lang="ru-RU" sz="3100" dirty="0" smtClean="0">
                <a:solidFill>
                  <a:srgbClr val="7030A0"/>
                </a:solidFill>
              </a:rPr>
            </a:br>
            <a:r>
              <a:rPr lang="ru-RU" sz="2400" dirty="0" smtClean="0">
                <a:solidFill>
                  <a:srgbClr val="7030A0"/>
                </a:solidFill>
              </a:rPr>
              <a:t>Автор: </a:t>
            </a:r>
            <a:r>
              <a:rPr lang="ru-RU" sz="2400" i="1" dirty="0" smtClean="0">
                <a:solidFill>
                  <a:srgbClr val="7030A0"/>
                </a:solidFill>
              </a:rPr>
              <a:t>Ежова Елена Юрьевна</a:t>
            </a:r>
            <a:r>
              <a:rPr lang="ru-RU" sz="2400" dirty="0" smtClean="0">
                <a:solidFill>
                  <a:srgbClr val="7030A0"/>
                </a:solidFill>
              </a:rPr>
              <a:t/>
            </a:r>
            <a:br>
              <a:rPr lang="ru-RU" sz="2400" dirty="0" smtClean="0">
                <a:solidFill>
                  <a:srgbClr val="7030A0"/>
                </a:solidFill>
              </a:rPr>
            </a:br>
            <a:r>
              <a:rPr lang="ru-RU" sz="2400" dirty="0" smtClean="0">
                <a:solidFill>
                  <a:srgbClr val="7030A0"/>
                </a:solidFill>
              </a:rPr>
              <a:t>воспитатель </a:t>
            </a:r>
            <a:br>
              <a:rPr lang="ru-RU" sz="2400" dirty="0" smtClean="0">
                <a:solidFill>
                  <a:srgbClr val="7030A0"/>
                </a:solidFill>
              </a:rPr>
            </a:br>
            <a:r>
              <a:rPr lang="ru-RU" sz="2400" dirty="0" smtClean="0">
                <a:solidFill>
                  <a:srgbClr val="7030A0"/>
                </a:solidFill>
              </a:rPr>
              <a:t>первой квалификационной категории</a:t>
            </a:r>
            <a:br>
              <a:rPr lang="ru-RU" sz="2400" dirty="0" smtClean="0">
                <a:solidFill>
                  <a:srgbClr val="7030A0"/>
                </a:solidFill>
              </a:rPr>
            </a:br>
            <a:r>
              <a:rPr lang="ru-RU" sz="2400" dirty="0" smtClean="0">
                <a:solidFill>
                  <a:srgbClr val="7030A0"/>
                </a:solidFill>
              </a:rPr>
              <a:t/>
            </a:r>
            <a:br>
              <a:rPr lang="ru-RU" sz="2400" dirty="0" smtClean="0">
                <a:solidFill>
                  <a:srgbClr val="7030A0"/>
                </a:solidFill>
              </a:rPr>
            </a:br>
            <a:r>
              <a:rPr lang="ru-RU" sz="2400" dirty="0" smtClean="0">
                <a:solidFill>
                  <a:srgbClr val="7030A0"/>
                </a:solidFill>
              </a:rPr>
              <a:t>МБДОУ «Детский сад №5</a:t>
            </a:r>
            <a:br>
              <a:rPr lang="ru-RU" sz="2400" dirty="0" smtClean="0">
                <a:solidFill>
                  <a:srgbClr val="7030A0"/>
                </a:solidFill>
              </a:rPr>
            </a:br>
            <a:r>
              <a:rPr lang="ru-RU" sz="2400" dirty="0" err="1" smtClean="0">
                <a:solidFill>
                  <a:srgbClr val="7030A0"/>
                </a:solidFill>
              </a:rPr>
              <a:t>Дюймовочка</a:t>
            </a:r>
            <a:r>
              <a:rPr lang="ru-RU" sz="2400" dirty="0" smtClean="0">
                <a:solidFill>
                  <a:srgbClr val="7030A0"/>
                </a:solidFill>
              </a:rPr>
              <a:t>»</a:t>
            </a:r>
            <a:br>
              <a:rPr lang="ru-RU" sz="2400" dirty="0" smtClean="0">
                <a:solidFill>
                  <a:srgbClr val="7030A0"/>
                </a:solidFill>
              </a:rPr>
            </a:br>
            <a:r>
              <a:rPr lang="ru-RU" sz="2400" dirty="0" smtClean="0">
                <a:solidFill>
                  <a:srgbClr val="7030A0"/>
                </a:solidFill>
              </a:rPr>
              <a:t/>
            </a:r>
            <a:br>
              <a:rPr lang="ru-RU" sz="2400" dirty="0" smtClean="0">
                <a:solidFill>
                  <a:srgbClr val="7030A0"/>
                </a:solidFill>
              </a:rPr>
            </a:br>
            <a:r>
              <a:rPr lang="ru-RU" sz="2400" dirty="0" smtClean="0">
                <a:solidFill>
                  <a:srgbClr val="7030A0"/>
                </a:solidFill>
              </a:rPr>
              <a:t>город Вязники Владимирской области.</a:t>
            </a:r>
            <a:endParaRPr lang="ru-RU" sz="2400" dirty="0">
              <a:solidFill>
                <a:srgbClr val="7030A0"/>
              </a:solidFill>
            </a:endParaRPr>
          </a:p>
        </p:txBody>
      </p:sp>
    </p:spTree>
    <p:extLst>
      <p:ext uri="{BB962C8B-B14F-4D97-AF65-F5344CB8AC3E}">
        <p14:creationId xmlns:p14="http://schemas.microsoft.com/office/powerpoint/2010/main" val="4058870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980728"/>
            <a:ext cx="6368752" cy="4505673"/>
          </a:xfrm>
        </p:spPr>
        <p:txBody>
          <a:bodyPr>
            <a:normAutofit fontScale="70000" lnSpcReduction="20000"/>
          </a:bodyPr>
          <a:lstStyle/>
          <a:p>
            <a:pPr algn="ctr">
              <a:buNone/>
            </a:pPr>
            <a:r>
              <a:rPr lang="ru-RU" b="1" i="1" u="sng" dirty="0" smtClean="0"/>
              <a:t>Проводи мишку.</a:t>
            </a:r>
          </a:p>
          <a:p>
            <a:r>
              <a:rPr lang="ru-RU" dirty="0" smtClean="0"/>
              <a:t>Способствует развитию речи, умения ориентироваться в пространстве . Возьмите в руки мягкую игрушку мишку и голосом игрушки скажите ребёнку, что очень хотите познакомиться с домом, в котором живёт ваша семья. Попросите ребёнка проводить мишку и показать ему всё самое интересное. Пойдите на кухню, пусть ребёнок проводит мишку туда. На кухне голосом игрушки спрашивайте, как называются те или иные предметы, указывая на них (например, холодильник, плита, стол и т.д.) Интересуйтесь для чего они нужны.</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2" y="4714884"/>
            <a:ext cx="1428750" cy="1428750"/>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596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24744"/>
            <a:ext cx="6368752" cy="4361657"/>
          </a:xfrm>
        </p:spPr>
        <p:txBody>
          <a:bodyPr>
            <a:normAutofit fontScale="70000" lnSpcReduction="20000"/>
          </a:bodyPr>
          <a:lstStyle/>
          <a:p>
            <a:pPr algn="ctr">
              <a:buNone/>
            </a:pPr>
            <a:r>
              <a:rPr lang="ru-RU" b="1" i="1" u="sng" dirty="0" smtClean="0"/>
              <a:t>Голоса животных.</a:t>
            </a:r>
          </a:p>
          <a:p>
            <a:r>
              <a:rPr lang="ru-RU" dirty="0" smtClean="0"/>
              <a:t>Способствует развитию речи, артикуляционного аппарата, знакомит с животным миром.</a:t>
            </a:r>
          </a:p>
          <a:p>
            <a:r>
              <a:rPr lang="ru-RU" dirty="0" smtClean="0"/>
              <a:t>Покажите ребёнку картинки с животными , рассмотрите их внимательно. Расскажите малышу, где обитает то или иное животное, чем оно питается. Одновременно знакомьте малыша с голосами и звуками животных. Показывайте ребёнку картинки и попросите его назвать изображённых животных и  вспомнить , кто какие звуки издаёт</a:t>
            </a: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06" y="4429132"/>
            <a:ext cx="1845514" cy="1800200"/>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748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124744"/>
            <a:ext cx="6296744" cy="4361657"/>
          </a:xfrm>
        </p:spPr>
        <p:txBody>
          <a:bodyPr>
            <a:normAutofit fontScale="85000" lnSpcReduction="20000"/>
          </a:bodyPr>
          <a:lstStyle/>
          <a:p>
            <a:pPr algn="ctr">
              <a:buNone/>
            </a:pPr>
            <a:r>
              <a:rPr lang="ru-RU" b="1" i="1" u="sng" dirty="0" smtClean="0"/>
              <a:t>Угадай животное.</a:t>
            </a:r>
          </a:p>
          <a:p>
            <a:r>
              <a:rPr lang="ru-RU" dirty="0" smtClean="0"/>
              <a:t>Способствует развитию речи, артикуляционного аппарата, знакомит с животным миром.</a:t>
            </a:r>
          </a:p>
          <a:p>
            <a:r>
              <a:rPr lang="ru-RU" dirty="0" smtClean="0"/>
              <a:t>Это игра для дружной компании. Картинки с изображением животных переверните и , перемешав, сложите в кучу. Каждый участник по очереди достаёт картинку и озвучивает животное, которое там изображено, а остальные должны угадать, что это за животное.</a:t>
            </a:r>
          </a:p>
          <a:p>
            <a:pPr algn="ctr"/>
            <a:endParaRPr lang="ru-RU" i="1" u="sng"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24" y="5072074"/>
            <a:ext cx="1930453" cy="1446346"/>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329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052736"/>
            <a:ext cx="6408712" cy="4752528"/>
          </a:xfrm>
        </p:spPr>
        <p:txBody>
          <a:bodyPr>
            <a:normAutofit fontScale="70000" lnSpcReduction="20000"/>
          </a:bodyPr>
          <a:lstStyle/>
          <a:p>
            <a:pPr algn="ctr">
              <a:buNone/>
            </a:pPr>
            <a:r>
              <a:rPr lang="ru-RU" b="1" i="1" u="sng" dirty="0" smtClean="0"/>
              <a:t>Кукла спит.</a:t>
            </a:r>
          </a:p>
          <a:p>
            <a:r>
              <a:rPr lang="ru-RU" dirty="0" smtClean="0"/>
              <a:t>Способствует развитию речи и слуха.</a:t>
            </a:r>
          </a:p>
          <a:p>
            <a:r>
              <a:rPr lang="ru-RU" dirty="0" smtClean="0"/>
              <a:t>Уложите куклу спать, пускай ваш малыш покачает её на руках, споёт колыбельную, уложит в кроватку и укроет одеялом. Объясните ребёнку, что пока кукла спит, вы будете говорить шёпотом, чтобы не разбудить её. Поговорите о чём –</a:t>
            </a:r>
            <a:r>
              <a:rPr lang="ru-RU" dirty="0" err="1" smtClean="0"/>
              <a:t>нибудь</a:t>
            </a:r>
            <a:r>
              <a:rPr lang="ru-RU" dirty="0" smtClean="0"/>
              <a:t> с крохой, попросите  что –</a:t>
            </a:r>
            <a:r>
              <a:rPr lang="ru-RU" dirty="0" err="1" smtClean="0"/>
              <a:t>нибудь</a:t>
            </a:r>
            <a:r>
              <a:rPr lang="ru-RU" dirty="0" smtClean="0"/>
              <a:t> рассказать (всё это нужно делать шёпотом).</a:t>
            </a:r>
          </a:p>
          <a:p>
            <a:r>
              <a:rPr lang="ru-RU" dirty="0" smtClean="0"/>
              <a:t>Ребёнку это может быстро надоесть, так что не затягивайте игру. Объясните, что кукле пора вставать и теперь вы можете разговаривать громко.</a:t>
            </a:r>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4357686" y="4643446"/>
            <a:ext cx="1586456" cy="1960942"/>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1581794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24744"/>
            <a:ext cx="6368752" cy="4361657"/>
          </a:xfrm>
        </p:spPr>
        <p:txBody>
          <a:bodyPr>
            <a:normAutofit fontScale="92500" lnSpcReduction="10000"/>
          </a:bodyPr>
          <a:lstStyle/>
          <a:p>
            <a:pPr algn="ctr"/>
            <a:r>
              <a:rPr lang="ru-RU" b="1" i="1" u="sng" dirty="0" smtClean="0"/>
              <a:t>Повтори за мной.</a:t>
            </a:r>
          </a:p>
          <a:p>
            <a:r>
              <a:rPr lang="ru-RU" dirty="0" smtClean="0"/>
              <a:t>Предложите ребёнку повторять за вами рифмованные строчки:</a:t>
            </a:r>
          </a:p>
          <a:p>
            <a:r>
              <a:rPr lang="ru-RU" dirty="0" smtClean="0"/>
              <a:t>Птичка прилетела, песенку мне спела.</a:t>
            </a:r>
          </a:p>
          <a:p>
            <a:r>
              <a:rPr lang="ru-RU" dirty="0" smtClean="0"/>
              <a:t>Девочка проснулась , сладко потянулась.</a:t>
            </a:r>
          </a:p>
          <a:p>
            <a:r>
              <a:rPr lang="ru-RU" dirty="0" smtClean="0"/>
              <a:t>Солнышко садится, Маша спать ложиться.</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6" y="5072074"/>
            <a:ext cx="1623514" cy="1566323"/>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2534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052736"/>
            <a:ext cx="6368752" cy="4433665"/>
          </a:xfrm>
        </p:spPr>
        <p:txBody>
          <a:bodyPr>
            <a:normAutofit fontScale="92500" lnSpcReduction="20000"/>
          </a:bodyPr>
          <a:lstStyle/>
          <a:p>
            <a:pPr algn="ctr">
              <a:buNone/>
            </a:pPr>
            <a:r>
              <a:rPr lang="ru-RU" b="1" i="1" u="sng" dirty="0" smtClean="0"/>
              <a:t>Яблоко или тарелка.</a:t>
            </a:r>
          </a:p>
          <a:p>
            <a:r>
              <a:rPr lang="ru-RU" dirty="0" smtClean="0"/>
              <a:t>Способствует развитию речи, внимания.</a:t>
            </a:r>
          </a:p>
          <a:p>
            <a:r>
              <a:rPr lang="ru-RU" dirty="0" smtClean="0"/>
              <a:t>Задайте малышу вопросы, предупредите его, что вы можете ошибаться.</a:t>
            </a:r>
          </a:p>
          <a:p>
            <a:r>
              <a:rPr lang="ru-RU" dirty="0" smtClean="0"/>
              <a:t>Яблоко и груша – это овощи?</a:t>
            </a:r>
          </a:p>
          <a:p>
            <a:r>
              <a:rPr lang="ru-RU" dirty="0" smtClean="0"/>
              <a:t>Ложка и тарелка – это посуда?</a:t>
            </a:r>
          </a:p>
          <a:p>
            <a:r>
              <a:rPr lang="ru-RU" dirty="0" smtClean="0"/>
              <a:t>Ромашка и одуванчик – это </a:t>
            </a:r>
            <a:r>
              <a:rPr lang="ru-RU" dirty="0" smtClean="0"/>
              <a:t>деревья?</a:t>
            </a:r>
            <a:endParaRPr lang="ru-RU" dirty="0" smtClean="0"/>
          </a:p>
          <a:p>
            <a:pPr algn="ctr"/>
            <a:endParaRPr lang="ru-RU" i="1" u="sng"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24" y="5072074"/>
            <a:ext cx="3096344" cy="1420675"/>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3085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124744"/>
            <a:ext cx="6296744" cy="4361657"/>
          </a:xfrm>
        </p:spPr>
        <p:txBody>
          <a:bodyPr>
            <a:normAutofit fontScale="77500" lnSpcReduction="20000"/>
          </a:bodyPr>
          <a:lstStyle/>
          <a:p>
            <a:pPr algn="ctr">
              <a:buNone/>
            </a:pPr>
            <a:r>
              <a:rPr lang="ru-RU" b="1" i="1" u="sng" dirty="0" smtClean="0"/>
              <a:t>У меня зазвонил телефон.</a:t>
            </a:r>
          </a:p>
          <a:p>
            <a:r>
              <a:rPr lang="ru-RU" dirty="0" smtClean="0"/>
              <a:t>Способствует развитию речи, пополнению словарного запаса.</a:t>
            </a:r>
          </a:p>
          <a:p>
            <a:r>
              <a:rPr lang="ru-RU" dirty="0" smtClean="0"/>
              <a:t>Поиграйте с малышом в «Разговор по телефону». В качестве телефона можно использовать любые предметы: кубики, палочки, детали от конструктора. По очереди изображайте звонок телефона. Поговорите с ребёнком от своего имени, задавая простые вопросы. Меняйтесь ролями. Разговаривайте от имени животных </a:t>
            </a:r>
          </a:p>
          <a:p>
            <a:r>
              <a:rPr lang="ru-RU" dirty="0" smtClean="0"/>
              <a:t>и игрушек.</a:t>
            </a:r>
            <a:endParaRPr lang="ru-RU" dirty="0"/>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20" y="4786322"/>
            <a:ext cx="2573942" cy="1619244"/>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0252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052736"/>
            <a:ext cx="6512768" cy="4433665"/>
          </a:xfrm>
        </p:spPr>
        <p:txBody>
          <a:bodyPr>
            <a:normAutofit fontScale="92500" lnSpcReduction="20000"/>
          </a:bodyPr>
          <a:lstStyle/>
          <a:p>
            <a:pPr algn="ctr">
              <a:buNone/>
            </a:pPr>
            <a:r>
              <a:rPr lang="ru-RU" b="1" i="1" u="sng" dirty="0" smtClean="0"/>
              <a:t>Чем заняться?</a:t>
            </a:r>
          </a:p>
          <a:p>
            <a:r>
              <a:rPr lang="ru-RU" dirty="0" smtClean="0"/>
              <a:t>Поговорите с ребёнком о том, что можно делать в </a:t>
            </a:r>
            <a:r>
              <a:rPr lang="ru-RU" dirty="0" smtClean="0"/>
              <a:t>лесу? </a:t>
            </a:r>
            <a:r>
              <a:rPr lang="ru-RU" dirty="0" smtClean="0"/>
              <a:t>(гулять, отдыхать, слушать птиц). Пусть он придумает, что можно делать с </a:t>
            </a:r>
            <a:r>
              <a:rPr lang="ru-RU" dirty="0" smtClean="0"/>
              <a:t>цветами? </a:t>
            </a:r>
            <a:r>
              <a:rPr lang="ru-RU" dirty="0" smtClean="0"/>
              <a:t>(нюхать, поливать); что делает </a:t>
            </a:r>
            <a:r>
              <a:rPr lang="ru-RU" dirty="0" smtClean="0"/>
              <a:t>дворник? </a:t>
            </a:r>
            <a:r>
              <a:rPr lang="ru-RU" dirty="0" smtClean="0"/>
              <a:t>(убирает, подметает). Каждый раз задавайте вопрос так, чтобы при ответе ребёнок использовал разные времена, числа, лица.</a:t>
            </a:r>
          </a:p>
          <a:p>
            <a:pPr algn="ctr"/>
            <a:endParaRPr lang="ru-RU" i="1" u="sng"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2132" y="4857760"/>
            <a:ext cx="2323775" cy="1742831"/>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691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24744"/>
            <a:ext cx="6368752" cy="4361657"/>
          </a:xfrm>
        </p:spPr>
        <p:txBody>
          <a:bodyPr>
            <a:normAutofit fontScale="85000" lnSpcReduction="20000"/>
          </a:bodyPr>
          <a:lstStyle/>
          <a:p>
            <a:pPr algn="ctr">
              <a:buNone/>
            </a:pPr>
            <a:r>
              <a:rPr lang="ru-RU" b="1" i="1" u="sng" dirty="0" err="1" smtClean="0"/>
              <a:t>Загадалки</a:t>
            </a:r>
            <a:r>
              <a:rPr lang="ru-RU" b="1" i="1" u="sng" dirty="0" smtClean="0"/>
              <a:t>.</a:t>
            </a:r>
          </a:p>
          <a:p>
            <a:r>
              <a:rPr lang="ru-RU" dirty="0" smtClean="0"/>
              <a:t>Способствует развитию речи, воображения. Выберите ведущего. Он загадывает предмет, и не называя самого объекта, описывает его свойства, рассказывает как он используется.</a:t>
            </a:r>
          </a:p>
          <a:p>
            <a:r>
              <a:rPr lang="ru-RU" dirty="0" smtClean="0"/>
              <a:t>Остальные игроки должны отгадать задуманный предмет. Например, высокий, стеклянный, из него можно пить сок или воду. (стакан). Потом поменяйтесь </a:t>
            </a:r>
            <a:r>
              <a:rPr lang="ru-RU" dirty="0" smtClean="0"/>
              <a:t>ролями.</a:t>
            </a:r>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7072330" y="4714884"/>
            <a:ext cx="1723062" cy="1668154"/>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231942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96752"/>
            <a:ext cx="6368752" cy="4289649"/>
          </a:xfrm>
        </p:spPr>
        <p:txBody>
          <a:bodyPr>
            <a:normAutofit fontScale="92500" lnSpcReduction="10000"/>
          </a:bodyPr>
          <a:lstStyle/>
          <a:p>
            <a:pPr algn="ctr">
              <a:buNone/>
            </a:pPr>
            <a:r>
              <a:rPr lang="ru-RU" sz="2000" b="1" i="1" u="sng" dirty="0" smtClean="0"/>
              <a:t>Больше слов.</a:t>
            </a:r>
          </a:p>
          <a:p>
            <a:r>
              <a:rPr lang="ru-RU" dirty="0" smtClean="0"/>
              <a:t>Способствует развитию речи, учит образовывать длинные слова.</a:t>
            </a:r>
          </a:p>
          <a:p>
            <a:r>
              <a:rPr lang="ru-RU" dirty="0" smtClean="0"/>
              <a:t>Попробуйте с ребёнком одним словом назвать какой-нибудь признак или свойства предмета. Например, у зайчика длинные уши, значит он –длинноухий, у папы глаза серые, значит он-сероглазый.</a:t>
            </a:r>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92" y="4643446"/>
            <a:ext cx="1758454" cy="1943091"/>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116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412776"/>
            <a:ext cx="6368752" cy="4073625"/>
          </a:xfrm>
        </p:spPr>
        <p:txBody>
          <a:bodyPr>
            <a:normAutofit/>
          </a:bodyPr>
          <a:lstStyle/>
          <a:p>
            <a:r>
              <a:rPr lang="ru-RU" sz="2400" dirty="0" smtClean="0"/>
              <a:t>При обследовании детей , поступающих в дошкольное учреждение, наблюдается различное речевое развитие. Условно их можно разделить</a:t>
            </a:r>
            <a:r>
              <a:rPr lang="ru-RU" sz="2400" baseline="0" dirty="0" smtClean="0"/>
              <a:t> </a:t>
            </a:r>
          </a:p>
          <a:p>
            <a:pPr algn="ctr">
              <a:buNone/>
            </a:pPr>
            <a:r>
              <a:rPr lang="ru-RU" sz="2400" baseline="0" dirty="0" smtClean="0"/>
              <a:t>на 3 группы:</a:t>
            </a:r>
          </a:p>
          <a:p>
            <a:r>
              <a:rPr lang="ru-RU" sz="2400" baseline="0" dirty="0" smtClean="0"/>
              <a:t>1. Дети, у которых речь совсем отсутствует.</a:t>
            </a:r>
          </a:p>
          <a:p>
            <a:r>
              <a:rPr lang="ru-RU" sz="2400" dirty="0" smtClean="0"/>
              <a:t>2. Дети, которые говорят отдельными словами.</a:t>
            </a:r>
          </a:p>
          <a:p>
            <a:r>
              <a:rPr lang="ru-RU" sz="2400" dirty="0" smtClean="0"/>
              <a:t>3. Дети, которые говорят фразами, но их речь невнятная </a:t>
            </a:r>
            <a:endParaRPr lang="ru-RU" sz="2400" dirty="0"/>
          </a:p>
        </p:txBody>
      </p:sp>
    </p:spTree>
    <p:extLst>
      <p:ext uri="{BB962C8B-B14F-4D97-AF65-F5344CB8AC3E}">
        <p14:creationId xmlns:p14="http://schemas.microsoft.com/office/powerpoint/2010/main" val="420623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980728"/>
            <a:ext cx="6440760" cy="4505673"/>
          </a:xfrm>
        </p:spPr>
        <p:txBody>
          <a:bodyPr>
            <a:normAutofit fontScale="92500" lnSpcReduction="20000"/>
          </a:bodyPr>
          <a:lstStyle/>
          <a:p>
            <a:pPr algn="ctr">
              <a:buNone/>
            </a:pPr>
            <a:r>
              <a:rPr lang="ru-RU" sz="2000" b="1" i="1" u="sng" dirty="0" smtClean="0"/>
              <a:t>Кто есть кто?</a:t>
            </a:r>
          </a:p>
          <a:p>
            <a:r>
              <a:rPr lang="ru-RU" dirty="0" smtClean="0"/>
              <a:t>Способствует развитию речи, знакомит с основами формообразования имён существительных.</a:t>
            </a:r>
          </a:p>
          <a:p>
            <a:r>
              <a:rPr lang="ru-RU" dirty="0" smtClean="0"/>
              <a:t>Рассуждайте с ребёнком о том, как называются животные-папы, животные-мамы и их детки. Например, если папа-слон, то мама- слониха, а их ребёнок –слонёнок и т.д.</a:t>
            </a: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4" y="4829322"/>
            <a:ext cx="3053018" cy="1837690"/>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608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196752"/>
            <a:ext cx="6440760" cy="4289649"/>
          </a:xfrm>
        </p:spPr>
        <p:txBody>
          <a:bodyPr>
            <a:normAutofit fontScale="70000" lnSpcReduction="20000"/>
          </a:bodyPr>
          <a:lstStyle/>
          <a:p>
            <a:pPr algn="ctr">
              <a:buNone/>
            </a:pPr>
            <a:r>
              <a:rPr lang="ru-RU" sz="2600" dirty="0" smtClean="0"/>
              <a:t>Скороговорки.</a:t>
            </a:r>
          </a:p>
          <a:p>
            <a:r>
              <a:rPr lang="ru-RU" dirty="0" smtClean="0"/>
              <a:t>Скороговорок существует великое множество. Выбирайте те, которые соответствуют знаниям ребёнка, смысл слов которых он в состоянии понять. Проговаривайте скороговорку сначала сами, а потом вместе с ребёнком. Обязательно обыгрывайте её интонацией. Главное – не заставлять ребёнка выговаривать, а следить так чтобы ему было интересно и хотелось произнести те же самые слова, что и вы. Для этого начните фразу скороговорки, а ребёнок пусть закончит её. Постепенно, когда ребёнок выучит слова увеличивайте скорость произношения.</a:t>
            </a:r>
          </a:p>
          <a:p>
            <a:endParaRPr lang="ru-RU"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7950" y="4572008"/>
            <a:ext cx="2037606" cy="1778539"/>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0413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052736"/>
            <a:ext cx="6296744" cy="4433665"/>
          </a:xfrm>
        </p:spPr>
        <p:txBody>
          <a:bodyPr>
            <a:normAutofit/>
          </a:bodyPr>
          <a:lstStyle/>
          <a:p>
            <a:r>
              <a:rPr lang="ru-RU" sz="2000" dirty="0" smtClean="0"/>
              <a:t>Течёт речка – печёт печка.</a:t>
            </a:r>
          </a:p>
          <a:p>
            <a:r>
              <a:rPr lang="ru-RU" sz="2000" dirty="0" smtClean="0"/>
              <a:t>У ежа –ежата, у ужа – ужата.</a:t>
            </a:r>
          </a:p>
          <a:p>
            <a:r>
              <a:rPr lang="ru-RU" sz="2000" dirty="0" smtClean="0"/>
              <a:t>У редьки и репки –корни крепки.</a:t>
            </a:r>
          </a:p>
          <a:p>
            <a:r>
              <a:rPr lang="ru-RU" sz="2000" dirty="0" smtClean="0"/>
              <a:t>У четырёх черепашек – по четыре </a:t>
            </a:r>
            <a:r>
              <a:rPr lang="ru-RU" sz="2000" dirty="0" err="1" smtClean="0"/>
              <a:t>черепашёнка</a:t>
            </a:r>
            <a:r>
              <a:rPr lang="ru-RU" sz="2000" dirty="0" smtClean="0"/>
              <a:t>.</a:t>
            </a:r>
          </a:p>
          <a:p>
            <a:r>
              <a:rPr lang="ru-RU" sz="2000" dirty="0" smtClean="0"/>
              <a:t>На дворе трава- на траве дрова.</a:t>
            </a:r>
          </a:p>
          <a:p>
            <a:r>
              <a:rPr lang="ru-RU" sz="2000" dirty="0" smtClean="0"/>
              <a:t>От топота копыт пыль по полю летит.</a:t>
            </a:r>
          </a:p>
          <a:p>
            <a:r>
              <a:rPr lang="ru-RU" sz="2000" dirty="0" smtClean="0"/>
              <a:t>Шла Саша по шоссе и сосала сушку</a:t>
            </a:r>
            <a:r>
              <a:rPr lang="ru-RU" dirty="0" smtClean="0"/>
              <a:t>.</a:t>
            </a:r>
            <a:endParaRPr lang="ru-RU" dirty="0"/>
          </a:p>
        </p:txBody>
      </p:sp>
    </p:spTree>
    <p:extLst>
      <p:ext uri="{BB962C8B-B14F-4D97-AF65-F5344CB8AC3E}">
        <p14:creationId xmlns:p14="http://schemas.microsoft.com/office/powerpoint/2010/main" val="4164374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124744"/>
            <a:ext cx="6440760" cy="4361657"/>
          </a:xfrm>
        </p:spPr>
        <p:txBody>
          <a:bodyPr>
            <a:normAutofit/>
          </a:bodyPr>
          <a:lstStyle/>
          <a:p>
            <a:pPr algn="ctr"/>
            <a:endParaRPr lang="ru-RU" sz="5400" b="1" i="1" u="sng" dirty="0" smtClean="0"/>
          </a:p>
          <a:p>
            <a:pPr marL="0" indent="0" algn="ctr">
              <a:buNone/>
            </a:pPr>
            <a:endParaRPr lang="ru-RU" sz="5400" b="1" i="1" u="sng" dirty="0" smtClean="0"/>
          </a:p>
          <a:p>
            <a:pPr marL="0" indent="0" algn="ctr">
              <a:buNone/>
            </a:pPr>
            <a:r>
              <a:rPr lang="ru-RU" sz="5400" b="1" i="1" u="sng" dirty="0" smtClean="0"/>
              <a:t>Спасибо за</a:t>
            </a:r>
          </a:p>
          <a:p>
            <a:pPr marL="0" indent="0" algn="ctr">
              <a:buNone/>
            </a:pPr>
            <a:r>
              <a:rPr lang="ru-RU" sz="5400" b="1" i="1" u="sng" dirty="0" smtClean="0"/>
              <a:t> внимание!</a:t>
            </a:r>
          </a:p>
          <a:p>
            <a:endParaRPr lang="ru-RU" sz="54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925" y="1340768"/>
            <a:ext cx="3220591" cy="19442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200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268760"/>
            <a:ext cx="6564556" cy="4392488"/>
          </a:xfrm>
        </p:spPr>
        <p:txBody>
          <a:bodyPr>
            <a:normAutofit/>
          </a:bodyPr>
          <a:lstStyle/>
          <a:p>
            <a:pPr marL="342900" lvl="2" indent="-342900"/>
            <a:endParaRPr lang="ru-RU" dirty="0" smtClean="0"/>
          </a:p>
          <a:p>
            <a:r>
              <a:rPr lang="ru-RU" sz="2000" dirty="0" smtClean="0"/>
              <a:t>Поскольку в возрасте от 2 до 3 лет происходит значительный скачок в развитии речи (от50 до 1200 слов), то целесообразно уделить этому особое внимание. Чтобы ребёнок мог свободно выражать свои мысли  и желания, у него должен быть богатый словарный запас. Поэтому приучите себя проговаривать все действия, которые вы совершаете с ребёнком.</a:t>
            </a:r>
            <a:endParaRPr lang="ru-RU" sz="2000" dirty="0"/>
          </a:p>
        </p:txBody>
      </p:sp>
    </p:spTree>
    <p:extLst>
      <p:ext uri="{BB962C8B-B14F-4D97-AF65-F5344CB8AC3E}">
        <p14:creationId xmlns:p14="http://schemas.microsoft.com/office/powerpoint/2010/main" val="314700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412776"/>
            <a:ext cx="6440760" cy="4073625"/>
          </a:xfrm>
        </p:spPr>
        <p:txBody>
          <a:bodyPr>
            <a:normAutofit/>
          </a:bodyPr>
          <a:lstStyle/>
          <a:p>
            <a:r>
              <a:rPr lang="ru-RU" sz="2000" dirty="0" smtClean="0"/>
              <a:t>Необходимо научить малыша правильному дыханию, и развивать его артикуляционный аппарат для того, чтобы ребёнок мог легко говорить сложными и длинными предложениями.</a:t>
            </a:r>
          </a:p>
          <a:p>
            <a:r>
              <a:rPr lang="ru-RU" sz="2000" dirty="0" smtClean="0"/>
              <a:t>Артикуляцию очень хорошо развивают скороговорки.</a:t>
            </a:r>
            <a:endParaRPr lang="ru-RU" sz="2000" dirty="0"/>
          </a:p>
        </p:txBody>
      </p:sp>
      <p:pic>
        <p:nvPicPr>
          <p:cNvPr id="5" name="Рисунок 4"/>
          <p:cNvPicPr/>
          <p:nvPr/>
        </p:nvPicPr>
        <p:blipFill>
          <a:blip r:embed="rId2" cstate="print">
            <a:extLst>
              <a:ext uri="{28A0092B-C50C-407E-A947-70E740481C1C}">
                <a14:useLocalDpi xmlns:a14="http://schemas.microsoft.com/office/drawing/2010/main" val="0"/>
              </a:ext>
            </a:extLst>
          </a:blip>
          <a:stretch>
            <a:fillRect/>
          </a:stretch>
        </p:blipFill>
        <p:spPr>
          <a:xfrm>
            <a:off x="5004048" y="3429000"/>
            <a:ext cx="2639786" cy="2038350"/>
          </a:xfrm>
          <a:prstGeom prst="rect">
            <a:avLst/>
          </a:prstGeom>
          <a:ln w="88900" cap="sq" cmpd="thickThin">
            <a:solidFill>
              <a:schemeClr val="accent1"/>
            </a:solidFill>
            <a:prstDash val="solid"/>
            <a:miter lim="800000"/>
          </a:ln>
          <a:effectLst>
            <a:innerShdw blurRad="76200">
              <a:srgbClr val="000000"/>
            </a:inn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3429000"/>
            <a:ext cx="2516509" cy="2006923"/>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140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124744"/>
            <a:ext cx="6440760" cy="4361657"/>
          </a:xfrm>
        </p:spPr>
        <p:txBody>
          <a:bodyPr>
            <a:normAutofit/>
          </a:bodyPr>
          <a:lstStyle/>
          <a:p>
            <a:r>
              <a:rPr lang="ru-RU" sz="2000" dirty="0" smtClean="0"/>
              <a:t>Учите малыша считалкам. Повторение этих забавных стишков способствует развитию речи малыша. Загадывайте ребёнку загадки, разбирайте ответы вместе с ним. Когда ребёнок запомнит несколько загадок- загадывайте загадки друг другу. Они развивают воображение, наблюдательность и творческое мышление.</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40" y="3786190"/>
            <a:ext cx="2284487" cy="1626724"/>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7928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124744"/>
            <a:ext cx="6512768" cy="4361657"/>
          </a:xfrm>
        </p:spPr>
        <p:txBody>
          <a:bodyPr>
            <a:normAutofit fontScale="77500" lnSpcReduction="20000"/>
          </a:bodyPr>
          <a:lstStyle/>
          <a:p>
            <a:r>
              <a:rPr lang="ru-RU" dirty="0" smtClean="0"/>
              <a:t>Кроме упражнений для дыхания и скороговорок</a:t>
            </a:r>
            <a:r>
              <a:rPr lang="ru-RU" dirty="0"/>
              <a:t> </a:t>
            </a:r>
            <a:r>
              <a:rPr lang="ru-RU" dirty="0" smtClean="0"/>
              <a:t> нужно, проговаривая с ребёнком все действия, следить за правильным произношением и ударением в  словах . Чтобы развить речь ребёнка многосторонне, нужен комплексный подход. Занимаясь с малышом, обращайте его внимание на качества, свойства того или иного предмета , используя в своей речи как много больше прилагательных для описаний. Обогащайте речь ребёнка синонимами, омонимами и т.д. Постарайтесь сделать ваши занятия интересными и весёлыми!</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198" y="5214950"/>
            <a:ext cx="1728192" cy="1056118"/>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1709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196752"/>
            <a:ext cx="6400800" cy="4320480"/>
          </a:xfrm>
        </p:spPr>
        <p:txBody>
          <a:bodyPr>
            <a:normAutofit fontScale="70000" lnSpcReduction="20000"/>
          </a:bodyPr>
          <a:lstStyle/>
          <a:p>
            <a:r>
              <a:rPr lang="ru-RU" sz="3600" dirty="0" smtClean="0"/>
              <a:t>Поскольку при грамотном дыхании мы все слова произносим на выдохе, существует множество игр на тренировку именно этой фазы дыхания.</a:t>
            </a:r>
          </a:p>
          <a:p>
            <a:pPr algn="ctr"/>
            <a:r>
              <a:rPr lang="ru-RU" sz="3600" b="1" i="1" u="sng" dirty="0" smtClean="0"/>
              <a:t>Дудочки и свистульки</a:t>
            </a:r>
          </a:p>
          <a:p>
            <a:r>
              <a:rPr lang="ru-RU" sz="3600" dirty="0" smtClean="0"/>
              <a:t>Выбирайте свистульки, которые нравятся ребёнку внешне, удобны для его рук и с негромким свистом. Дудочка усложняет задачу и одновременно с этим делает её более интересной и занимательной. Ведь дудочка обладая мелодичным звучанием позволяет получать разные звуки.</a:t>
            </a:r>
          </a:p>
          <a:p>
            <a:pPr algn="ctr"/>
            <a:r>
              <a:rPr lang="ru-RU" sz="3600" b="1" i="1" u="sng" dirty="0" smtClean="0"/>
              <a:t>Мыльные пузыри</a:t>
            </a:r>
            <a:r>
              <a:rPr lang="ru-RU" i="1" u="sng" dirty="0" smtClean="0"/>
              <a:t>.</a:t>
            </a:r>
            <a:endParaRPr lang="ru-RU" i="1" u="sng"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951" y="1142985"/>
            <a:ext cx="1253809" cy="1143007"/>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5143512"/>
            <a:ext cx="1785950" cy="1192122"/>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701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124744"/>
            <a:ext cx="6400800" cy="4488161"/>
          </a:xfrm>
        </p:spPr>
        <p:txBody>
          <a:bodyPr>
            <a:normAutofit/>
          </a:bodyPr>
          <a:lstStyle/>
          <a:p>
            <a:pPr algn="ctr">
              <a:buNone/>
            </a:pPr>
            <a:r>
              <a:rPr lang="ru-RU" sz="2000" b="1" i="1" u="sng" dirty="0" smtClean="0"/>
              <a:t>Кто дольше?</a:t>
            </a:r>
          </a:p>
          <a:p>
            <a:r>
              <a:rPr lang="ru-RU" sz="2000" dirty="0" smtClean="0"/>
              <a:t>В этой игре очень простые правила. Например, кто дольше протянет звук «А», «У» или любой другой гласный. Тянуть можно и некоторые согласные. Все дети любят играть в эту игру вместе с родителями. Осталось только набрать воздуха.</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02" y="3357562"/>
            <a:ext cx="2651396" cy="1879855"/>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417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5656" y="1052736"/>
            <a:ext cx="6296744" cy="4433665"/>
          </a:xfrm>
        </p:spPr>
        <p:txBody>
          <a:bodyPr>
            <a:normAutofit fontScale="70000" lnSpcReduction="20000"/>
          </a:bodyPr>
          <a:lstStyle/>
          <a:p>
            <a:pPr algn="ctr">
              <a:buNone/>
            </a:pPr>
            <a:r>
              <a:rPr lang="ru-RU" b="1" i="1" u="sng" dirty="0" smtClean="0"/>
              <a:t>Повторяй за мной.</a:t>
            </a:r>
          </a:p>
          <a:p>
            <a:r>
              <a:rPr lang="ru-RU" dirty="0" smtClean="0"/>
              <a:t>Формирует навыки правильного произношения, развивает артикуляционный аппарат.</a:t>
            </a:r>
          </a:p>
          <a:p>
            <a:r>
              <a:rPr lang="ru-RU" dirty="0" smtClean="0"/>
              <a:t>Читайте ребёнку короткие рифмовки и просите его повторять за вами последний слог.</a:t>
            </a:r>
          </a:p>
          <a:p>
            <a:r>
              <a:rPr lang="ru-RU" dirty="0" smtClean="0"/>
              <a:t>Прибежала детвора –  </a:t>
            </a:r>
            <a:r>
              <a:rPr lang="ru-RU" dirty="0" err="1" smtClean="0"/>
              <a:t>ра</a:t>
            </a:r>
            <a:r>
              <a:rPr lang="ru-RU" dirty="0" smtClean="0"/>
              <a:t> –</a:t>
            </a:r>
            <a:r>
              <a:rPr lang="ru-RU" dirty="0" err="1" smtClean="0"/>
              <a:t>ра</a:t>
            </a:r>
            <a:r>
              <a:rPr lang="ru-RU" dirty="0" smtClean="0"/>
              <a:t> -</a:t>
            </a:r>
            <a:r>
              <a:rPr lang="ru-RU" dirty="0" err="1" smtClean="0"/>
              <a:t>ра</a:t>
            </a:r>
            <a:r>
              <a:rPr lang="ru-RU" dirty="0" smtClean="0"/>
              <a:t>,  </a:t>
            </a:r>
            <a:r>
              <a:rPr lang="ru-RU" dirty="0" err="1" smtClean="0"/>
              <a:t>ра-ра-ра</a:t>
            </a:r>
            <a:r>
              <a:rPr lang="ru-RU" dirty="0" smtClean="0"/>
              <a:t>.</a:t>
            </a:r>
          </a:p>
          <a:p>
            <a:r>
              <a:rPr lang="ru-RU" dirty="0" smtClean="0"/>
              <a:t>Ногу выше – шаг смелей – лей-лей-лей, лей-лей-лей.</a:t>
            </a:r>
          </a:p>
          <a:p>
            <a:r>
              <a:rPr lang="ru-RU" dirty="0" smtClean="0"/>
              <a:t>Мы увидим листопад – </a:t>
            </a:r>
            <a:r>
              <a:rPr lang="ru-RU" dirty="0" err="1" smtClean="0"/>
              <a:t>пад-пад</a:t>
            </a:r>
            <a:r>
              <a:rPr lang="ru-RU" dirty="0" smtClean="0"/>
              <a:t>–</a:t>
            </a:r>
            <a:r>
              <a:rPr lang="ru-RU" dirty="0" err="1" smtClean="0"/>
              <a:t>пад</a:t>
            </a:r>
            <a:r>
              <a:rPr lang="ru-RU" dirty="0" smtClean="0"/>
              <a:t>, </a:t>
            </a:r>
            <a:r>
              <a:rPr lang="ru-RU" dirty="0" err="1" smtClean="0"/>
              <a:t>пад-пад-пад</a:t>
            </a:r>
            <a:r>
              <a:rPr lang="ru-RU" dirty="0" smtClean="0"/>
              <a:t>.</a:t>
            </a:r>
          </a:p>
          <a:p>
            <a:r>
              <a:rPr lang="ru-RU" dirty="0" smtClean="0"/>
              <a:t>Милый зайчик не скучай- чай-чай-чай, чай-чай-чай.</a:t>
            </a:r>
          </a:p>
          <a:p>
            <a:endParaRPr lang="ru-RU" dirty="0"/>
          </a:p>
        </p:txBody>
      </p:sp>
    </p:spTree>
    <p:extLst>
      <p:ext uri="{BB962C8B-B14F-4D97-AF65-F5344CB8AC3E}">
        <p14:creationId xmlns:p14="http://schemas.microsoft.com/office/powerpoint/2010/main" val="939771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275</TotalTime>
  <Words>1300</Words>
  <Application>Microsoft Office PowerPoint</Application>
  <PresentationFormat>Экран (4:3)</PresentationFormat>
  <Paragraphs>80</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Игры на развитие речи детей 2-3 лет.  Автор: Ежова Елена Юрьевна воспитатель  первой квалификационной категории  МБДОУ «Детский сад №5 Дюймовочка»  город Вязники Владимирской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на развитие речи Консультация для родителей детей 2-3 лет. Автор: Ежова Елена Юрьевна воспитатель МБДОУ «Детский сад №5 Дюймовочка» город Вязники Владимирской области.</dc:title>
  <dc:creator>Мои документы</dc:creator>
  <cp:lastModifiedBy>Мои документы</cp:lastModifiedBy>
  <cp:revision>25</cp:revision>
  <dcterms:created xsi:type="dcterms:W3CDTF">2015-01-04T08:53:46Z</dcterms:created>
  <dcterms:modified xsi:type="dcterms:W3CDTF">2015-03-23T13:13:14Z</dcterms:modified>
</cp:coreProperties>
</file>